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5A_E5C1306B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AE9_C9286C68.xml" ContentType="application/vnd.ms-powerpoint.comments+xml"/>
  <Override PartName="/ppt/notesSlides/notesSlide5.xml" ContentType="application/vnd.openxmlformats-officedocument.presentationml.notesSlide+xml"/>
  <Override PartName="/ppt/comments/modernComment_AE2_57FA894A.xml" ContentType="application/vnd.ms-powerpoint.comments+xml"/>
  <Override PartName="/ppt/notesSlides/notesSlide6.xml" ContentType="application/vnd.openxmlformats-officedocument.presentationml.notesSlide+xml"/>
  <Override PartName="/ppt/comments/modernComment_AEF_51D8DAC.xml" ContentType="application/vnd.ms-powerpoint.comments+xml"/>
  <Override PartName="/ppt/notesSlides/notesSlide7.xml" ContentType="application/vnd.openxmlformats-officedocument.presentationml.notesSlide+xml"/>
  <Override PartName="/ppt/comments/modernComment_AF0_5B50BBA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AE5_57B03224.xml" ContentType="application/vnd.ms-powerpoint.comments+xml"/>
  <Override PartName="/ppt/notesSlides/notesSlide13.xml" ContentType="application/vnd.openxmlformats-officedocument.presentationml.notesSlide+xml"/>
  <Override PartName="/ppt/comments/modernComment_AEE_12867BA3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ADB_DE81BE5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4"/>
  </p:notesMasterIdLst>
  <p:handoutMasterIdLst>
    <p:handoutMasterId r:id="rId25"/>
  </p:handoutMasterIdLst>
  <p:sldIdLst>
    <p:sldId id="1882" r:id="rId2"/>
    <p:sldId id="2762" r:id="rId3"/>
    <p:sldId id="2715" r:id="rId4"/>
    <p:sldId id="2793" r:id="rId5"/>
    <p:sldId id="2786" r:id="rId6"/>
    <p:sldId id="2799" r:id="rId7"/>
    <p:sldId id="2800" r:id="rId8"/>
    <p:sldId id="2782" r:id="rId9"/>
    <p:sldId id="2777" r:id="rId10"/>
    <p:sldId id="2608" r:id="rId11"/>
    <p:sldId id="2788" r:id="rId12"/>
    <p:sldId id="2789" r:id="rId13"/>
    <p:sldId id="2798" r:id="rId14"/>
    <p:sldId id="2794" r:id="rId15"/>
    <p:sldId id="2790" r:id="rId16"/>
    <p:sldId id="2795" r:id="rId17"/>
    <p:sldId id="2796" r:id="rId18"/>
    <p:sldId id="2791" r:id="rId19"/>
    <p:sldId id="2792" r:id="rId20"/>
    <p:sldId id="2797" r:id="rId21"/>
    <p:sldId id="2779" r:id="rId22"/>
    <p:sldId id="2751" r:id="rId23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26"/>
    </p:embeddedFont>
    <p:embeddedFont>
      <p:font typeface="a옛날사진관4" panose="02020600000000000000" pitchFamily="18" charset="-127"/>
      <p:regular r:id="rId27"/>
    </p:embeddedFont>
    <p:embeddedFont>
      <p:font typeface="Brush Script MT" panose="03060802040406070304" pitchFamily="66" charset="0"/>
      <p:italic r:id="rId28"/>
    </p:embeddedFont>
    <p:embeddedFont>
      <p:font typeface="Microsoft GothicNeo" panose="020B0500000101010101" pitchFamily="50" charset="-127"/>
      <p:regular r:id="rId29"/>
      <p:bold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BC972C-56FA-C04D-9F64-2B5FE1BD25FE}" name="오병윤[ 학부재학 / 인공지능사이버보안학과 ]" initials="" userId="S::oby0442@korea.ac.kr::4afd3bd1-add4-4ae2-b80f-5baeb2a2e4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9"/>
    <a:srgbClr val="BA8384"/>
    <a:srgbClr val="C55B12"/>
    <a:srgbClr val="AA6565"/>
    <a:srgbClr val="0000FF"/>
    <a:srgbClr val="C0504D"/>
    <a:srgbClr val="FFF8E5"/>
    <a:srgbClr val="F9F9F9"/>
    <a:srgbClr val="EDE2F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37" autoAdjust="0"/>
    <p:restoredTop sz="93182" autoAdjust="0"/>
  </p:normalViewPr>
  <p:slideViewPr>
    <p:cSldViewPr snapToGrid="0">
      <p:cViewPr varScale="1">
        <p:scale>
          <a:sx n="114" d="100"/>
          <a:sy n="114" d="100"/>
        </p:scale>
        <p:origin x="11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75A_E5C130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25FD06-D383-4CE7-AFEB-9D98A7E844CE}" authorId="{09BC972C-56FA-C04D-9F64-2B5FE1BD25FE}" created="2024-04-30T13:56:35.193">
    <pc:sldMkLst xmlns:pc="http://schemas.microsoft.com/office/powerpoint/2013/main/command">
      <pc:docMk/>
      <pc:sldMk cId="3854643307" sldId="1882"/>
    </pc:sldMkLst>
    <p188:txBody>
      <a:bodyPr/>
      <a:lstStyle/>
      <a:p>
        <a:r>
          <a:rPr lang="ko-KR" altLang="en-US"/>
          <a:t>킥오프 미팅에서 세웠던 마일스톤 대비 성과를 도표로 기술하고, 그 세부 수행 내역을 SW 공학의 개발 단계별로 진행한 내용을 간단하게 기술</a:t>
        </a:r>
      </a:p>
    </p188:txBody>
  </p188:cm>
</p188:cmLst>
</file>

<file path=ppt/comments/modernComment_ADB_DE81BE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C6EC65-9177-4C0C-A32F-97855BC4FD4C}" authorId="{09BC972C-56FA-C04D-9F64-2B5FE1BD25FE}" created="2024-04-30T13:55:49.322">
    <pc:sldMkLst xmlns:pc="http://schemas.microsoft.com/office/powerpoint/2013/main/command">
      <pc:docMk/>
      <pc:sldMk cId="3733044823" sldId="2779"/>
    </pc:sldMkLst>
    <p188:txBody>
      <a:bodyPr/>
      <a:lstStyle/>
      <a:p>
        <a:r>
          <a:rPr lang="ko-KR" altLang="en-US"/>
          <a:t>산출물, 실제 개발 후에 어떻게 동작하는지 그림 넣기</a:t>
        </a:r>
      </a:p>
    </p188:txBody>
  </p188:cm>
</p188:cmLst>
</file>

<file path=ppt/comments/modernComment_AE2_57FA89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4E67B8-98FD-4FC9-AB54-E4B37E538038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comments/modernComment_AE5_57B032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FD1477-7A36-42DC-99B2-AB7BD9681EA5}" authorId="{09BC972C-56FA-C04D-9F64-2B5FE1BD25FE}" created="2024-04-30T14:02:16.729">
    <pc:sldMkLst xmlns:pc="http://schemas.microsoft.com/office/powerpoint/2013/main/command">
      <pc:docMk/>
      <pc:sldMk cId="1471164964" sldId="2789"/>
    </pc:sldMkLst>
    <p188:txBody>
      <a:bodyPr/>
      <a:lstStyle/>
      <a:p>
        <a:r>
          <a:rPr lang="ko-KR" altLang="en-US"/>
          <a:t>각자 팀원들이 어느 누구 하나 빠지지 않고 다 같이 하고 있는 모습을 보여 줌</a:t>
        </a:r>
      </a:p>
    </p188:txBody>
  </p188:cm>
</p188:cmLst>
</file>

<file path=ppt/comments/modernComment_AE9_C9286C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155A19-9C57-43B6-AC7D-0B8E7EC54D6D}" authorId="{09BC972C-56FA-C04D-9F64-2B5FE1BD25FE}" created="2024-04-30T13:52:41.106">
    <pc:sldMkLst xmlns:pc="http://schemas.microsoft.com/office/powerpoint/2013/main/command">
      <pc:docMk/>
      <pc:sldMk cId="3374869608" sldId="2793"/>
    </pc:sldMkLst>
    <p188:txBody>
      <a:bodyPr/>
      <a:lstStyle/>
      <a:p>
        <a:r>
          <a:rPr lang="ko-KR" altLang="en-US"/>
          <a:t>킥오프 미팅 후 질의에 대한 답변 넣기</a:t>
        </a:r>
      </a:p>
    </p188:txBody>
  </p188:cm>
</p188:cmLst>
</file>

<file path=ppt/comments/modernComment_AEE_12867B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55A7E6-DB2A-488C-A970-0A1839D34D22}" authorId="{09BC972C-56FA-C04D-9F64-2B5FE1BD25FE}" created="2024-04-30T14:06:09.463">
    <pc:sldMkLst xmlns:pc="http://schemas.microsoft.com/office/powerpoint/2013/main/command">
      <pc:docMk/>
      <pc:sldMk cId="310803363" sldId="2798"/>
    </pc:sldMkLst>
    <p188:txBody>
      <a:bodyPr/>
      <a:lstStyle/>
      <a:p>
        <a:r>
          <a:rPr lang="ko-KR" altLang="en-US"/>
          <a:t>개발 단계 별로 설명 의도</a:t>
        </a:r>
      </a:p>
    </p188:txBody>
  </p188:cm>
</p188:cmLst>
</file>

<file path=ppt/comments/modernComment_AEF_51D8D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3ED526-615A-4263-9DC7-7D94186BEAAA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comments/modernComment_AF0_5B50B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D14DA6-C227-4C33-8AE6-0BBC9D6FECB2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3375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6189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02284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58723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919984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4699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72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181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2170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65247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157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001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5504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0017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8805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65506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색감맞추기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9572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717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A6084415-CF5C-B0D1-DA82-B43FCCB5E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6601" b="-1"/>
          <a:stretch/>
        </p:blipFill>
        <p:spPr>
          <a:xfrm>
            <a:off x="0" y="-1"/>
            <a:ext cx="9144000" cy="5293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126132"/>
            <a:ext cx="1381992" cy="503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17346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82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61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5A_E5C1306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5_57B032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E_12867BA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DB_DE81BE5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9_C9286C6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2_57FA894A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F_51D8DA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F0_5B50BBA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99441" cy="1108037"/>
          </a:xfrm>
        </p:spPr>
        <p:txBody>
          <a:bodyPr>
            <a:normAutofit/>
          </a:bodyPr>
          <a:lstStyle/>
          <a:p>
            <a:r>
              <a:rPr lang="ko-KR" altLang="en-US" dirty="0"/>
              <a:t>제어망의 서버</a:t>
            </a:r>
            <a:r>
              <a:rPr lang="en-US" altLang="ko-KR" dirty="0"/>
              <a:t>,PC </a:t>
            </a:r>
            <a:r>
              <a:rPr lang="ko-KR" altLang="en-US" dirty="0"/>
              <a:t>등 </a:t>
            </a:r>
            <a:r>
              <a:rPr lang="en-US" altLang="ko-KR" dirty="0"/>
              <a:t>OS</a:t>
            </a:r>
            <a:r>
              <a:rPr lang="ko-KR" altLang="en-US" dirty="0"/>
              <a:t>로 구동되는 </a:t>
            </a:r>
            <a:r>
              <a:rPr lang="en-US" altLang="ko-KR" dirty="0"/>
              <a:t>IT </a:t>
            </a:r>
            <a:r>
              <a:rPr lang="ko-KR" altLang="en-US" dirty="0"/>
              <a:t>기기의 보안 취약점 점검을 자동화 할 수 있는 기술 개발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중간 발표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920325" y="2278807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741084" y="2269224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10665"/>
              </p:ext>
            </p:extLst>
          </p:nvPr>
        </p:nvGraphicFramePr>
        <p:xfrm>
          <a:off x="1943704" y="4440082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일정표 업데이트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59614"/>
              </p:ext>
            </p:extLst>
          </p:nvPr>
        </p:nvGraphicFramePr>
        <p:xfrm>
          <a:off x="1943705" y="3055501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07088"/>
              </p:ext>
            </p:extLst>
          </p:nvPr>
        </p:nvGraphicFramePr>
        <p:xfrm>
          <a:off x="4521393" y="3051829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75960"/>
              </p:ext>
            </p:extLst>
          </p:nvPr>
        </p:nvGraphicFramePr>
        <p:xfrm>
          <a:off x="6350799" y="3051829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916311" y="2672153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521393" y="2657884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260550" y="2669090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941719" y="5190136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476110" y="1873199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FC14A-5CE0-F6A9-53F7-007D3F98F533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방향성 로드맵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 List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TODOList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Git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커밋을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보여주면서 일정을 수행하고 있음을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문서를 확인하여 어떠한 유형이 있는지 파악하고 스크립트 파일을 어떻게 작성할지 설계하였다고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0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설계된 내용과 해당 방식을 사용할 때 장단점을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1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어떠한 함수들이 필요할지 생각하고 해당 함수들을 설계 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0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코드만 미리 구현하고 자잘한 부분은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연계하여 다듬어 나갈 예정이라는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스니펫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Flow Chart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통해서 전체적으로 코드를 확인할 수 있게 작성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5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PyQT5 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사용한다고 말하고 사용하는 이유에 대한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 특성상 짧은 기간안에 여태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만들려고 하면 담당 팀원이 이전 팀플에서 사용했던 </a:t>
            </a:r>
            <a:r>
              <a:rPr lang="en-US" altLang="ko-KR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가벼운 점검 모듈을 작성하기 위해서는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MongoDB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MySQL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더 가벼운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 판단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필요한 화면을 와이어 프레임으로 작성 하여 피드백 후 필요한 화면 작성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똑같이 관계도를 작성하여 피드백 후 결정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9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상세 설계서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앞서 설명 한 내용을 바탕으로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설계서를 작성하였다고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647D7E-C2DC-1B0E-E0C8-71E13145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2567919"/>
            <a:ext cx="9144000" cy="32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</a:pPr>
            <a:r>
              <a:rPr kumimoji="1" lang="ko-KR" altLang="en-US" sz="1700" dirty="0" err="1"/>
              <a:t>팀소개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주제 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일정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내용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결론</a:t>
            </a: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56626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일정표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 파일로 작성한 프로젝트 진행 상황을 보여주면서 해당 방식으로 진행하고 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8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작성된 부분까지 시연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나머지 부분에 대한 구현을 수행하고 프로그램 테스트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사용설명서 작성으로 마무리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할것이라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shape1031">
            <a:extLst>
              <a:ext uri="{FF2B5EF4-FFF2-40B4-BE49-F238E27FC236}">
                <a16:creationId xmlns:a16="http://schemas.microsoft.com/office/drawing/2014/main" id="{EFF66291-F1AB-B963-9D4A-6FD8813DD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255" y="2630139"/>
            <a:ext cx="4358640" cy="3855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AA8D-8340-AC01-6DB0-F96980CD326D}"/>
              </a:ext>
            </a:extLst>
          </p:cNvPr>
          <p:cNvSpPr txBox="1"/>
          <p:nvPr/>
        </p:nvSpPr>
        <p:spPr>
          <a:xfrm>
            <a:off x="2896416" y="6495276"/>
            <a:ext cx="3303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배포 구조</a:t>
            </a:r>
          </a:p>
        </p:txBody>
      </p:sp>
    </p:spTree>
    <p:extLst>
      <p:ext uri="{BB962C8B-B14F-4D97-AF65-F5344CB8AC3E}">
        <p14:creationId xmlns:p14="http://schemas.microsoft.com/office/powerpoint/2010/main" val="3733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48719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8F2F6D4-DC8B-7D91-FFCE-7075949C5990}"/>
              </a:ext>
            </a:extLst>
          </p:cNvPr>
          <p:cNvSpPr/>
          <p:nvPr/>
        </p:nvSpPr>
        <p:spPr>
          <a:xfrm>
            <a:off x="1752082" y="1416846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704C5-5ECF-6502-657C-563A7EF3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54366"/>
              </p:ext>
            </p:extLst>
          </p:nvPr>
        </p:nvGraphicFramePr>
        <p:xfrm>
          <a:off x="2833764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교수님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A0D7FBC2-8060-D9A9-2EDE-6E12472B14CC}"/>
              </a:ext>
            </a:extLst>
          </p:cNvPr>
          <p:cNvSpPr/>
          <p:nvPr/>
        </p:nvSpPr>
        <p:spPr>
          <a:xfrm>
            <a:off x="70338" y="3427309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E7AB0-A155-2565-D70B-DDDA83F9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" y="3649170"/>
            <a:ext cx="768846" cy="106944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07B89F8-82D6-DF01-8261-2D4727A0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1944"/>
              </p:ext>
            </p:extLst>
          </p:nvPr>
        </p:nvGraphicFramePr>
        <p:xfrm>
          <a:off x="4760443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589C952-320F-B81C-5F2D-13E5FC15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42172"/>
              </p:ext>
            </p:extLst>
          </p:nvPr>
        </p:nvGraphicFramePr>
        <p:xfrm>
          <a:off x="443673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790A499-A637-183D-F5C6-36C692C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24596"/>
              </p:ext>
            </p:extLst>
          </p:nvPr>
        </p:nvGraphicFramePr>
        <p:xfrm>
          <a:off x="1860619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D4D71-8295-2814-F4F9-ADE374D2D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39794"/>
              </p:ext>
            </p:extLst>
          </p:nvPr>
        </p:nvGraphicFramePr>
        <p:xfrm>
          <a:off x="3277565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7C5112-2848-B39D-A8D1-97B8FF3E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3619"/>
              </p:ext>
            </p:extLst>
          </p:nvPr>
        </p:nvGraphicFramePr>
        <p:xfrm>
          <a:off x="4694511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A4C22D-CDF6-9AA7-4293-F01CC86D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711"/>
              </p:ext>
            </p:extLst>
          </p:nvPr>
        </p:nvGraphicFramePr>
        <p:xfrm>
          <a:off x="6111202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0C0372D-0028-C24E-3246-42960BE08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66665"/>
              </p:ext>
            </p:extLst>
          </p:nvPr>
        </p:nvGraphicFramePr>
        <p:xfrm>
          <a:off x="7528148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조유빈</a:t>
                      </a:r>
                      <a:endParaRPr lang="ko-KR" altLang="en-US" sz="1100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6ACFB91-3208-0FE2-7282-66AA4B195325}"/>
              </a:ext>
            </a:extLst>
          </p:cNvPr>
          <p:cNvSpPr txBox="1">
            <a:spLocks/>
          </p:cNvSpPr>
          <p:nvPr/>
        </p:nvSpPr>
        <p:spPr>
          <a:xfrm>
            <a:off x="3689585" y="1012793"/>
            <a:ext cx="1751294" cy="4410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캡틴오와 선원들</a:t>
            </a:r>
          </a:p>
        </p:txBody>
      </p:sp>
      <p:pic>
        <p:nvPicPr>
          <p:cNvPr id="44" name="그림 43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BD5A807E-50AA-C39E-388E-57206CBA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3" y="3649170"/>
            <a:ext cx="770400" cy="1069200"/>
          </a:xfrm>
          <a:prstGeom prst="rect">
            <a:avLst/>
          </a:prstGeom>
        </p:spPr>
      </p:pic>
      <p:pic>
        <p:nvPicPr>
          <p:cNvPr id="4" name="그림 3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7D9F09C0-7013-BE51-D060-DCC8816462C1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6" y="3649170"/>
            <a:ext cx="842400" cy="1069200"/>
          </a:xfrm>
          <a:prstGeom prst="rect">
            <a:avLst/>
          </a:prstGeom>
        </p:spPr>
      </p:pic>
      <p:pic>
        <p:nvPicPr>
          <p:cNvPr id="6" name="그림 5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FF7505D2-ED10-ECE2-39B4-022095BA014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2" y="3651986"/>
            <a:ext cx="842400" cy="1069200"/>
          </a:xfrm>
          <a:prstGeom prst="rect">
            <a:avLst/>
          </a:prstGeom>
        </p:spPr>
      </p:pic>
      <p:pic>
        <p:nvPicPr>
          <p:cNvPr id="5" name="그림 4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892E73AE-6842-80AD-62AC-146207AE515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9" y="3649170"/>
            <a:ext cx="842400" cy="1069200"/>
          </a:xfrm>
          <a:prstGeom prst="rect">
            <a:avLst/>
          </a:prstGeom>
        </p:spPr>
      </p:pic>
      <p:pic>
        <p:nvPicPr>
          <p:cNvPr id="9" name="그림 8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527D99D6-55B9-B965-32E9-FDE0BFFAF4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30" y="3649170"/>
            <a:ext cx="842400" cy="1069200"/>
          </a:xfrm>
          <a:prstGeom prst="rect">
            <a:avLst/>
          </a:prstGeom>
        </p:spPr>
      </p:pic>
      <p:pic>
        <p:nvPicPr>
          <p:cNvPr id="7" name="그림 6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91B1B1EA-F3DE-8FC3-B084-33CAF7A2215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7" y="1523283"/>
            <a:ext cx="842400" cy="1069200"/>
          </a:xfrm>
          <a:prstGeom prst="rect">
            <a:avLst/>
          </a:prstGeom>
        </p:spPr>
      </p:pic>
      <p:pic>
        <p:nvPicPr>
          <p:cNvPr id="11" name="그림 10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69C4D98A-AE71-3EF9-7D41-9C2F5338DE6C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78" y="1522713"/>
            <a:ext cx="8424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아래 그림과 같이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 및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Linux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서버에 대한 가벼운 취약점 점검 시스템 구현을 설계 및 개발한다고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B7B3F6-27FF-E597-7B34-91AE40FCC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4" y="2619067"/>
            <a:ext cx="8455001" cy="3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Q&amp;A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Question</a:t>
            </a: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장비에 대한 보안 취약점 점검을 수행해야 일반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점검과는 차별점이 생기지 않을까 라는 질문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Answer</a:t>
            </a:r>
          </a:p>
          <a:p>
            <a:pPr lvl="2"/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ETRI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진행한 연구에서도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윈도우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리눅스 서버에 연결되어 있음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이 기술의 페르소나를 실제 보안 취약점 점검을 수행해야 하는 사람으로 설정하였고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점검을 수행할 시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보안 취약점 점검은 수행하지 않는 것으로 확인  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0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 연구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원전 계측 제어 사이버 보안 취약점 점검 관련 연구를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2~3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페이지에 나눠 설명</a:t>
            </a: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디자인의 의미와 본래 목표를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1~2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페이지에 걸쳐 설명</a:t>
            </a: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5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122632-9238-6DF7-8B80-73BAE40FEB60}"/>
              </a:ext>
            </a:extLst>
          </p:cNvPr>
          <p:cNvSpPr txBox="1">
            <a:spLocks/>
          </p:cNvSpPr>
          <p:nvPr/>
        </p:nvSpPr>
        <p:spPr>
          <a:xfrm>
            <a:off x="3123714" y="2510581"/>
            <a:ext cx="5400600" cy="5940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 시스템 구현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048BE4-3CB4-F427-D630-A3591F062FE1}"/>
              </a:ext>
            </a:extLst>
          </p:cNvPr>
          <p:cNvGrpSpPr/>
          <p:nvPr/>
        </p:nvGrpSpPr>
        <p:grpSpPr>
          <a:xfrm>
            <a:off x="2986066" y="3317776"/>
            <a:ext cx="5483783" cy="1549070"/>
            <a:chOff x="4223792" y="3212976"/>
            <a:chExt cx="7717556" cy="1512168"/>
          </a:xfrm>
          <a:solidFill>
            <a:srgbClr val="BA8384"/>
          </a:solidFill>
        </p:grpSpPr>
        <p:sp>
          <p:nvSpPr>
            <p:cNvPr id="36" name="사각형: 둥근 모서리 3">
              <a:extLst>
                <a:ext uri="{FF2B5EF4-FFF2-40B4-BE49-F238E27FC236}">
                  <a16:creationId xmlns:a16="http://schemas.microsoft.com/office/drawing/2014/main" id="{40F2EEC4-CD16-2F2C-D019-1B182F10A30C}"/>
                </a:ext>
              </a:extLst>
            </p:cNvPr>
            <p:cNvSpPr/>
            <p:nvPr/>
          </p:nvSpPr>
          <p:spPr>
            <a:xfrm>
              <a:off x="4223792" y="3212976"/>
              <a:ext cx="7717556" cy="1512168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77D78E-A7F2-A760-5CC6-B15C9C5E773B}"/>
                </a:ext>
              </a:extLst>
            </p:cNvPr>
            <p:cNvSpPr txBox="1"/>
            <p:nvPr/>
          </p:nvSpPr>
          <p:spPr>
            <a:xfrm>
              <a:off x="4359420" y="3395790"/>
              <a:ext cx="7547065" cy="9407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프로젝트의 수행으로 여태까지 배웠던 것들을 통해 문제를 해결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실제 현업과 같은 방식을 통해서 협업하여 프로젝트를 진행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프로젝트와 같은 방식을 통해 다른 시스템에서도 충분히 보안 취약점 점검 자동화가 가능하다는 것을 제시 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34AB7E-7A6F-8609-DBC9-FEDCD58BD5E8}"/>
              </a:ext>
            </a:extLst>
          </p:cNvPr>
          <p:cNvGrpSpPr/>
          <p:nvPr/>
        </p:nvGrpSpPr>
        <p:grpSpPr>
          <a:xfrm>
            <a:off x="268407" y="2622495"/>
            <a:ext cx="2538282" cy="2422905"/>
            <a:chOff x="479376" y="2204864"/>
            <a:chExt cx="3384376" cy="32305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E6BB60-7417-3EB0-A0F2-850E3E74E033}"/>
                </a:ext>
              </a:extLst>
            </p:cNvPr>
            <p:cNvGrpSpPr/>
            <p:nvPr/>
          </p:nvGrpSpPr>
          <p:grpSpPr>
            <a:xfrm>
              <a:off x="479376" y="2204864"/>
              <a:ext cx="3384376" cy="3230540"/>
              <a:chOff x="1019436" y="1844824"/>
              <a:chExt cx="4500500" cy="439248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5FE36A6D-F0DB-53CF-0209-45934E576392}"/>
                  </a:ext>
                </a:extLst>
              </p:cNvPr>
              <p:cNvSpPr/>
              <p:nvPr/>
            </p:nvSpPr>
            <p:spPr>
              <a:xfrm>
                <a:off x="1019436" y="1916832"/>
                <a:ext cx="2772308" cy="2772308"/>
              </a:xfrm>
              <a:prstGeom prst="ellipse">
                <a:avLst/>
              </a:prstGeom>
              <a:solidFill>
                <a:srgbClr val="7E0000">
                  <a:alpha val="54902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E18686C-1CDF-CBD1-6E75-3C3B11941C72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2592288" cy="2592288"/>
              </a:xfrm>
              <a:prstGeom prst="ellipse">
                <a:avLst/>
              </a:prstGeom>
              <a:solidFill>
                <a:srgbClr val="AC0000">
                  <a:alpha val="54118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EA78FF7-71E5-ADB3-A9D4-0AFC67B5FA76}"/>
                  </a:ext>
                </a:extLst>
              </p:cNvPr>
              <p:cNvSpPr/>
              <p:nvPr/>
            </p:nvSpPr>
            <p:spPr>
              <a:xfrm>
                <a:off x="2063552" y="3429000"/>
                <a:ext cx="2808312" cy="2808312"/>
              </a:xfrm>
              <a:prstGeom prst="ellipse">
                <a:avLst/>
              </a:prstGeom>
              <a:solidFill>
                <a:srgbClr val="A80000">
                  <a:alpha val="30980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42B884-E66E-AA7E-86BE-1529AABA1C79}"/>
                  </a:ext>
                </a:extLst>
              </p:cNvPr>
              <p:cNvSpPr txBox="1"/>
              <p:nvPr/>
            </p:nvSpPr>
            <p:spPr>
              <a:xfrm>
                <a:off x="1703512" y="3244335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EEB773-09FD-C0D8-EEA6-686185753BB3}"/>
                  </a:ext>
                </a:extLst>
              </p:cNvPr>
              <p:cNvSpPr txBox="1"/>
              <p:nvPr/>
            </p:nvSpPr>
            <p:spPr>
              <a:xfrm>
                <a:off x="4079776" y="2924943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2D81B3-A101-430F-9504-32579A6062B0}"/>
                  </a:ext>
                </a:extLst>
              </p:cNvPr>
              <p:cNvSpPr txBox="1"/>
              <p:nvPr/>
            </p:nvSpPr>
            <p:spPr>
              <a:xfrm>
                <a:off x="2927647" y="4797152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7BA8E4-212A-EDC0-F4E4-26E0485E77A2}"/>
                </a:ext>
              </a:extLst>
            </p:cNvPr>
            <p:cNvSpPr txBox="1"/>
            <p:nvPr/>
          </p:nvSpPr>
          <p:spPr>
            <a:xfrm>
              <a:off x="935179" y="3053793"/>
              <a:ext cx="98787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학습 지식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CA6E6-609E-BB9A-B2A8-922F6B64AEE3}"/>
                </a:ext>
              </a:extLst>
            </p:cNvPr>
            <p:cNvSpPr txBox="1"/>
            <p:nvPr/>
          </p:nvSpPr>
          <p:spPr>
            <a:xfrm>
              <a:off x="2725857" y="2926644"/>
              <a:ext cx="58819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/>
                </a:rPr>
                <a:t>협업</a:t>
              </a:r>
              <a:endParaRPr lang="ko-KR" altLang="en-US" sz="10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2A055-0EB6-8686-AC89-0E86D2CB29EF}"/>
                </a:ext>
              </a:extLst>
            </p:cNvPr>
            <p:cNvSpPr txBox="1"/>
            <p:nvPr/>
          </p:nvSpPr>
          <p:spPr>
            <a:xfrm>
              <a:off x="1966675" y="4349732"/>
              <a:ext cx="75918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멘토링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92582C-8C73-A9DD-6DFB-23B789DDB1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따라서 저희는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디자인에 취지에 맞고 개발 기간과 여건을 고려해서 이번 프로젝트를 진행한다고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F83F29-BBD9-9EC1-58BE-6E8DDA9C439D}"/>
              </a:ext>
            </a:extLst>
          </p:cNvPr>
          <p:cNvGrpSpPr/>
          <p:nvPr/>
        </p:nvGrpSpPr>
        <p:grpSpPr>
          <a:xfrm>
            <a:off x="328915" y="1897873"/>
            <a:ext cx="8486170" cy="378042"/>
            <a:chOff x="581476" y="1040037"/>
            <a:chExt cx="11314894" cy="504056"/>
          </a:xfrm>
        </p:grpSpPr>
        <p:sp>
          <p:nvSpPr>
            <p:cNvPr id="65" name="갈매기형 수장 5">
              <a:extLst>
                <a:ext uri="{FF2B5EF4-FFF2-40B4-BE49-F238E27FC236}">
                  <a16:creationId xmlns:a16="http://schemas.microsoft.com/office/drawing/2014/main" id="{FE28A5F3-5BDE-D52E-6C11-C696B3889272}"/>
                </a:ext>
              </a:extLst>
            </p:cNvPr>
            <p:cNvSpPr/>
            <p:nvPr/>
          </p:nvSpPr>
          <p:spPr>
            <a:xfrm>
              <a:off x="4438924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점검 자동화 프로그램 구현</a:t>
              </a:r>
            </a:p>
          </p:txBody>
        </p:sp>
        <p:sp>
          <p:nvSpPr>
            <p:cNvPr id="66" name="갈매기형 수장 6">
              <a:extLst>
                <a:ext uri="{FF2B5EF4-FFF2-40B4-BE49-F238E27FC236}">
                  <a16:creationId xmlns:a16="http://schemas.microsoft.com/office/drawing/2014/main" id="{7DD1A4D0-AAA5-380D-01EE-6B37673017E2}"/>
                </a:ext>
              </a:extLst>
            </p:cNvPr>
            <p:cNvSpPr/>
            <p:nvPr/>
          </p:nvSpPr>
          <p:spPr>
            <a:xfrm>
              <a:off x="8296370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프로그램 테스트 및 마무리</a:t>
              </a:r>
            </a:p>
          </p:txBody>
        </p:sp>
        <p:sp>
          <p:nvSpPr>
            <p:cNvPr id="67" name="갈매기형 수장 7">
              <a:extLst>
                <a:ext uri="{FF2B5EF4-FFF2-40B4-BE49-F238E27FC236}">
                  <a16:creationId xmlns:a16="http://schemas.microsoft.com/office/drawing/2014/main" id="{DBFF2505-1289-397E-B8DB-D6BC60EC0D4E}"/>
                </a:ext>
              </a:extLst>
            </p:cNvPr>
            <p:cNvSpPr/>
            <p:nvPr/>
          </p:nvSpPr>
          <p:spPr>
            <a:xfrm>
              <a:off x="581476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요구사항 확인 및 취약점 리스트화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48AACBD-EEE9-3DFC-FEB8-3E3CBE708F87}"/>
              </a:ext>
            </a:extLst>
          </p:cNvPr>
          <p:cNvGrpSpPr/>
          <p:nvPr/>
        </p:nvGrpSpPr>
        <p:grpSpPr>
          <a:xfrm>
            <a:off x="6301193" y="3029911"/>
            <a:ext cx="2480795" cy="2393284"/>
            <a:chOff x="8481355" y="2321145"/>
            <a:chExt cx="3307726" cy="3191045"/>
          </a:xfrm>
          <a:solidFill>
            <a:srgbClr val="BA8384"/>
          </a:solidFill>
        </p:grpSpPr>
        <p:sp>
          <p:nvSpPr>
            <p:cNvPr id="90" name="모서리가 둥근 직사각형 30">
              <a:extLst>
                <a:ext uri="{FF2B5EF4-FFF2-40B4-BE49-F238E27FC236}">
                  <a16:creationId xmlns:a16="http://schemas.microsoft.com/office/drawing/2014/main" id="{2EE75D44-2A6B-F6C5-5499-237A21D1E25A}"/>
                </a:ext>
              </a:extLst>
            </p:cNvPr>
            <p:cNvSpPr/>
            <p:nvPr/>
          </p:nvSpPr>
          <p:spPr>
            <a:xfrm>
              <a:off x="8481355" y="2321145"/>
              <a:ext cx="3307726" cy="3191045"/>
            </a:xfrm>
            <a:prstGeom prst="roundRect">
              <a:avLst>
                <a:gd name="adj" fmla="val 7018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C64C37-2782-D26F-7F63-F03743991A54}"/>
                </a:ext>
              </a:extLst>
            </p:cNvPr>
            <p:cNvGrpSpPr/>
            <p:nvPr/>
          </p:nvGrpSpPr>
          <p:grpSpPr>
            <a:xfrm>
              <a:off x="8712402" y="2550858"/>
              <a:ext cx="2849008" cy="2689103"/>
              <a:chOff x="8747399" y="2246669"/>
              <a:chExt cx="2849008" cy="2689103"/>
            </a:xfrm>
            <a:grpFill/>
          </p:grpSpPr>
          <p:sp>
            <p:nvSpPr>
              <p:cNvPr id="92" name="모서리가 둥근 직사각형 32">
                <a:extLst>
                  <a:ext uri="{FF2B5EF4-FFF2-40B4-BE49-F238E27FC236}">
                    <a16:creationId xmlns:a16="http://schemas.microsoft.com/office/drawing/2014/main" id="{48817081-762C-800C-8C6A-9B0EC717A5CE}"/>
                  </a:ext>
                </a:extLst>
              </p:cNvPr>
              <p:cNvSpPr/>
              <p:nvPr/>
            </p:nvSpPr>
            <p:spPr>
              <a:xfrm>
                <a:off x="8747407" y="2246669"/>
                <a:ext cx="2848995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동작 테스트</a:t>
                </a:r>
              </a:p>
            </p:txBody>
          </p:sp>
          <p:sp>
            <p:nvSpPr>
              <p:cNvPr id="93" name="모서리가 둥근 직사각형 33">
                <a:extLst>
                  <a:ext uri="{FF2B5EF4-FFF2-40B4-BE49-F238E27FC236}">
                    <a16:creationId xmlns:a16="http://schemas.microsoft.com/office/drawing/2014/main" id="{C2D8837D-3B35-F7D8-C439-2675AA6E852F}"/>
                  </a:ext>
                </a:extLst>
              </p:cNvPr>
              <p:cNvSpPr/>
              <p:nvPr/>
            </p:nvSpPr>
            <p:spPr>
              <a:xfrm>
                <a:off x="8747399" y="4456972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최종 보고서 작성</a:t>
                </a:r>
              </a:p>
            </p:txBody>
          </p:sp>
          <p:sp>
            <p:nvSpPr>
              <p:cNvPr id="94" name="모서리가 둥근 직사각형 34">
                <a:extLst>
                  <a:ext uri="{FF2B5EF4-FFF2-40B4-BE49-F238E27FC236}">
                    <a16:creationId xmlns:a16="http://schemas.microsoft.com/office/drawing/2014/main" id="{64A901F9-F1A0-DF34-A20C-223ACA7A8EDA}"/>
                  </a:ext>
                </a:extLst>
              </p:cNvPr>
              <p:cNvSpPr/>
              <p:nvPr/>
            </p:nvSpPr>
            <p:spPr>
              <a:xfrm>
                <a:off x="8747407" y="2983436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코드 </a:t>
                </a:r>
                <a:r>
                  <a:rPr lang="ko-KR" altLang="en-US" sz="1125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리팩토링</a:t>
                </a:r>
                <a:endPara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95" name="모서리가 둥근 직사각형 35">
                <a:extLst>
                  <a:ext uri="{FF2B5EF4-FFF2-40B4-BE49-F238E27FC236}">
                    <a16:creationId xmlns:a16="http://schemas.microsoft.com/office/drawing/2014/main" id="{D6B6FBAC-DEB0-B5CD-D1FA-9F1A5B699D65}"/>
                  </a:ext>
                </a:extLst>
              </p:cNvPr>
              <p:cNvSpPr/>
              <p:nvPr/>
            </p:nvSpPr>
            <p:spPr>
              <a:xfrm>
                <a:off x="8747399" y="3720204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사용 매뉴얼 작성</a:t>
                </a:r>
              </a:p>
            </p:txBody>
          </p:sp>
        </p:grpSp>
      </p:grpSp>
      <p:sp>
        <p:nvSpPr>
          <p:cNvPr id="97" name="Freeform 157">
            <a:extLst>
              <a:ext uri="{FF2B5EF4-FFF2-40B4-BE49-F238E27FC236}">
                <a16:creationId xmlns:a16="http://schemas.microsoft.com/office/drawing/2014/main" id="{51ECD139-3052-35C3-E007-3FEB0BA180F6}"/>
              </a:ext>
            </a:extLst>
          </p:cNvPr>
          <p:cNvSpPr>
            <a:spLocks/>
          </p:cNvSpPr>
          <p:nvPr/>
        </p:nvSpPr>
        <p:spPr bwMode="auto">
          <a:xfrm rot="5400000">
            <a:off x="1434955" y="3979986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8" name="Freeform 157">
            <a:extLst>
              <a:ext uri="{FF2B5EF4-FFF2-40B4-BE49-F238E27FC236}">
                <a16:creationId xmlns:a16="http://schemas.microsoft.com/office/drawing/2014/main" id="{465E14B9-A116-CC08-3026-BE8F64E23737}"/>
              </a:ext>
            </a:extLst>
          </p:cNvPr>
          <p:cNvSpPr>
            <a:spLocks/>
          </p:cNvSpPr>
          <p:nvPr/>
        </p:nvSpPr>
        <p:spPr bwMode="auto">
          <a:xfrm rot="5400000">
            <a:off x="4396869" y="3968584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AD33A-750C-8738-0E96-4AD98B29F622}"/>
              </a:ext>
            </a:extLst>
          </p:cNvPr>
          <p:cNvGrpSpPr/>
          <p:nvPr/>
        </p:nvGrpSpPr>
        <p:grpSpPr>
          <a:xfrm>
            <a:off x="3339280" y="2678985"/>
            <a:ext cx="2404165" cy="2869771"/>
            <a:chOff x="3338236" y="2585603"/>
            <a:chExt cx="2404165" cy="2869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E9DAD3-09D7-7CC6-71F9-CA43AB10D450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78" name="모서리가 둥근 직사각형 18">
                <a:extLst>
                  <a:ext uri="{FF2B5EF4-FFF2-40B4-BE49-F238E27FC236}">
                    <a16:creationId xmlns:a16="http://schemas.microsoft.com/office/drawing/2014/main" id="{8472CC65-369A-0660-688D-C2CEDA64B2B3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6B14CA-5E2E-653F-2938-FEA6FD8A0B21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80" name="모서리가 둥근 직사각형 20">
                  <a:extLst>
                    <a:ext uri="{FF2B5EF4-FFF2-40B4-BE49-F238E27FC236}">
                      <a16:creationId xmlns:a16="http://schemas.microsoft.com/office/drawing/2014/main" id="{C5317ACD-2463-C2DA-54D3-3919A4212F15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화면 설계</a:t>
                  </a:r>
                </a:p>
              </p:txBody>
            </p:sp>
            <p:sp>
              <p:nvSpPr>
                <p:cNvPr id="81" name="모서리가 둥근 직사각형 21">
                  <a:extLst>
                    <a:ext uri="{FF2B5EF4-FFF2-40B4-BE49-F238E27FC236}">
                      <a16:creationId xmlns:a16="http://schemas.microsoft.com/office/drawing/2014/main" id="{2040DE85-59FB-565C-A8D3-F52865E028A3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설계</a:t>
                  </a:r>
                </a:p>
              </p:txBody>
            </p:sp>
            <p:sp>
              <p:nvSpPr>
                <p:cNvPr id="82" name="모서리가 둥근 직사각형 22">
                  <a:extLst>
                    <a:ext uri="{FF2B5EF4-FFF2-40B4-BE49-F238E27FC236}">
                      <a16:creationId xmlns:a16="http://schemas.microsoft.com/office/drawing/2014/main" id="{3B6B1B7C-C199-75F8-B26E-E2761FE35672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UI, 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</a:t>
                  </a:r>
                </a:p>
              </p:txBody>
            </p:sp>
            <p:sp>
              <p:nvSpPr>
                <p:cNvPr id="83" name="모서리가 둥근 직사각형 23">
                  <a:extLst>
                    <a:ext uri="{FF2B5EF4-FFF2-40B4-BE49-F238E27FC236}">
                      <a16:creationId xmlns:a16="http://schemas.microsoft.com/office/drawing/2014/main" id="{45D85C22-B6CF-DE93-01E6-544F213D1472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 모듈 개발</a:t>
                  </a:r>
                </a:p>
              </p:txBody>
            </p:sp>
          </p:grpSp>
        </p:grpSp>
        <p:sp>
          <p:nvSpPr>
            <p:cNvPr id="3" name="모서리가 둥근 직사각형 22">
              <a:extLst>
                <a:ext uri="{FF2B5EF4-FFF2-40B4-BE49-F238E27FC236}">
                  <a16:creationId xmlns:a16="http://schemas.microsoft.com/office/drawing/2014/main" id="{463984C5-99D5-FF26-6543-303CAD5F7C49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r>
                <a:rPr lang="en-US" altLang="ko-KR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UI </a:t>
              </a:r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연결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83D3F4-B2B1-8F98-C461-02F284C4D8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 절차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4C9F5A-FBC9-80BC-C7E8-4CE89A2265B7}"/>
              </a:ext>
            </a:extLst>
          </p:cNvPr>
          <p:cNvGrpSpPr/>
          <p:nvPr/>
        </p:nvGrpSpPr>
        <p:grpSpPr>
          <a:xfrm>
            <a:off x="356941" y="2683699"/>
            <a:ext cx="2404165" cy="2869771"/>
            <a:chOff x="3338236" y="2585603"/>
            <a:chExt cx="2404165" cy="286977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27D0ED-8896-B556-02BE-8C5312569B01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10" name="모서리가 둥근 직사각형 18">
                <a:extLst>
                  <a:ext uri="{FF2B5EF4-FFF2-40B4-BE49-F238E27FC236}">
                    <a16:creationId xmlns:a16="http://schemas.microsoft.com/office/drawing/2014/main" id="{24B8BAAF-905D-B371-3223-F7EB017C882B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914386-4757-32AC-8183-E8F3510E0AD5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12" name="모서리가 둥근 직사각형 20">
                  <a:extLst>
                    <a:ext uri="{FF2B5EF4-FFF2-40B4-BE49-F238E27FC236}">
                      <a16:creationId xmlns:a16="http://schemas.microsoft.com/office/drawing/2014/main" id="{11634218-D913-B30D-D55D-620AC497C84A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 환경 설정</a:t>
                  </a:r>
                </a:p>
              </p:txBody>
            </p:sp>
            <p:sp>
              <p:nvSpPr>
                <p:cNvPr id="13" name="모서리가 둥근 직사각형 21">
                  <a:extLst>
                    <a:ext uri="{FF2B5EF4-FFF2-40B4-BE49-F238E27FC236}">
                      <a16:creationId xmlns:a16="http://schemas.microsoft.com/office/drawing/2014/main" id="{44B855BA-145A-4FFA-373E-9BDE68FE04B8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요구사항 목록화</a:t>
                  </a:r>
                </a:p>
              </p:txBody>
            </p:sp>
            <p:sp>
              <p:nvSpPr>
                <p:cNvPr id="14" name="모서리가 둥근 직사각형 22">
                  <a:extLst>
                    <a:ext uri="{FF2B5EF4-FFF2-40B4-BE49-F238E27FC236}">
                      <a16:creationId xmlns:a16="http://schemas.microsoft.com/office/drawing/2014/main" id="{B44AF3DF-37BE-C768-235D-0E78DAF4AA09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점검할 취약점 리스트화</a:t>
                  </a:r>
                </a:p>
              </p:txBody>
            </p:sp>
            <p:sp>
              <p:nvSpPr>
                <p:cNvPr id="15" name="모서리가 둥근 직사각형 23">
                  <a:extLst>
                    <a:ext uri="{FF2B5EF4-FFF2-40B4-BE49-F238E27FC236}">
                      <a16:creationId xmlns:a16="http://schemas.microsoft.com/office/drawing/2014/main" id="{1D9BA85C-1D1B-1BD5-A2B1-F9DBC6CCD32F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SW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상세 설계서 작성</a:t>
                  </a:r>
                </a:p>
              </p:txBody>
            </p:sp>
          </p:grpSp>
        </p:grpSp>
        <p:sp>
          <p:nvSpPr>
            <p:cNvPr id="9" name="모서리가 둥근 직사각형 22">
              <a:extLst>
                <a:ext uri="{FF2B5EF4-FFF2-40B4-BE49-F238E27FC236}">
                  <a16:creationId xmlns:a16="http://schemas.microsoft.com/office/drawing/2014/main" id="{E205A243-272E-4455-FB3E-3DF05E0ED80F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취약점 별 결과 판별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0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14477</TotalTime>
  <Words>820</Words>
  <Application>Microsoft Office PowerPoint</Application>
  <PresentationFormat>화면 슬라이드 쇼(4:3)</PresentationFormat>
  <Paragraphs>213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Microsoft GothicNeo</vt:lpstr>
      <vt:lpstr>Arial</vt:lpstr>
      <vt:lpstr>Calibri</vt:lpstr>
      <vt:lpstr>a옛날사진관3</vt:lpstr>
      <vt:lpstr>a옛날사진관4</vt:lpstr>
      <vt:lpstr>Open Sans</vt:lpstr>
      <vt:lpstr>Wingdings</vt:lpstr>
      <vt:lpstr>맑은 고딕</vt:lpstr>
      <vt:lpstr>Verdana</vt:lpstr>
      <vt:lpstr>Brush Script MT</vt:lpstr>
      <vt:lpstr>Calibri Light</vt:lpstr>
      <vt:lpstr>.AppleSystemUIFont</vt:lpstr>
      <vt:lpstr>Office 테마</vt:lpstr>
      <vt:lpstr>제어망의 서버,PC 등 OS로 구동되는 IT 기기의 보안 취약점 점검을 자동화 할 수 있는 기술 개발</vt:lpstr>
      <vt:lpstr>PowerPoint 프레젠테이션</vt:lpstr>
      <vt:lpstr>팀 소개</vt:lpstr>
      <vt:lpstr>주제 소개</vt:lpstr>
      <vt:lpstr>주제 소개</vt:lpstr>
      <vt:lpstr>주제 소개</vt:lpstr>
      <vt:lpstr>주제 소개</vt:lpstr>
      <vt:lpstr>주제 소개</vt:lpstr>
      <vt:lpstr>수행 일정</vt:lpstr>
      <vt:lpstr>수행 일정</vt:lpstr>
      <vt:lpstr>수행 일정</vt:lpstr>
      <vt:lpstr>수행 일정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1863</cp:revision>
  <cp:lastPrinted>2021-07-12T08:32:56Z</cp:lastPrinted>
  <dcterms:created xsi:type="dcterms:W3CDTF">2021-07-05T10:00:20Z</dcterms:created>
  <dcterms:modified xsi:type="dcterms:W3CDTF">2024-04-30T14:34:19Z</dcterms:modified>
</cp:coreProperties>
</file>